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87" r:id="rId5"/>
    <p:sldId id="292" r:id="rId6"/>
    <p:sldId id="302" r:id="rId7"/>
    <p:sldId id="290" r:id="rId8"/>
    <p:sldId id="291" r:id="rId9"/>
    <p:sldId id="289" r:id="rId10"/>
    <p:sldId id="293" r:id="rId11"/>
    <p:sldId id="294" r:id="rId12"/>
    <p:sldId id="295" r:id="rId13"/>
    <p:sldId id="288" r:id="rId14"/>
    <p:sldId id="296" r:id="rId15"/>
    <p:sldId id="297" r:id="rId16"/>
    <p:sldId id="299" r:id="rId17"/>
    <p:sldId id="300" r:id="rId18"/>
    <p:sldId id="301" r:id="rId19"/>
  </p:sldIdLst>
  <p:sldSz cx="12192000" cy="6858000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hu3hmY5VbXDwNmd5WTdeupc2yp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do" initials="G" lastIdx="19" clrIdx="0">
    <p:extLst>
      <p:ext uri="{19B8F6BF-5375-455C-9EA6-DF929625EA0E}">
        <p15:presenceInfo xmlns:p15="http://schemas.microsoft.com/office/powerpoint/2012/main" userId="1890b3bbe3b4a5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B20"/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30" autoAdjust="0"/>
  </p:normalViewPr>
  <p:slideViewPr>
    <p:cSldViewPr snapToGrid="0">
      <p:cViewPr varScale="1">
        <p:scale>
          <a:sx n="84" d="100"/>
          <a:sy n="84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09:51:26.437" idx="2">
    <p:pos x="5253" y="372"/>
    <p:text>Add nice background image and "Fancify title"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0:36.022" idx="13">
    <p:pos x="10" y="10"/>
    <p:text>Design flexibility? Just has to do with the selection of points in the pointcloud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1:19.482" idx="14">
    <p:pos x="10" y="10"/>
    <p:text>why subsampling so much? removes a lot of accuracy? Is it really this computationally demanding?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2:36.320" idx="15">
    <p:pos x="10" y="10"/>
    <p:text>10 mm? The pointcloud should be way more accurate than that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4:29.140" idx="16">
    <p:pos x="10" y="10"/>
    <p:text>Explain that this creates an open brep, as the surface that is used to trim is not added to the end, then refer to the next slide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21.990" idx="17">
    <p:pos x="10" y="10"/>
    <p:text>Allowing us to create a closed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44.205" idx="18">
    <p:pos x="10" y="10"/>
    <p:text>Image does not look like it contains the surface.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7:55.200" idx="19">
    <p:pos x="10" y="10"/>
    <p:text>Explain how we deal with this issue, or how we could.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48:07.523" idx="4">
    <p:pos x="10" y="10"/>
    <p:text>Add image from this week with preliminary study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1:16.906" idx="5">
    <p:pos x="10" y="10"/>
    <p:text>Pointcloud depicts a surface that can be used to define the missing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2:23.754" idx="6">
    <p:pos x="1801" y="542"/>
    <p:text>Show an image of what the wall was supposed to look like, and thus what part of the volume is missing.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3:02.937" idx="7">
    <p:pos x="10" y="10"/>
    <p:text>Isolate the missing volume from the total volume</p:text>
    <p:extLst>
      <p:ext uri="{C676402C-5697-4E1C-873F-D02D1690AC5C}">
        <p15:threadingInfo xmlns:p15="http://schemas.microsoft.com/office/powerpoint/2012/main" timeZoneBias="-120"/>
      </p:ext>
    </p:extLst>
  </p:cm>
  <p:cm authorId="1" dt="2022-10-03T10:53:30.524" idx="8">
    <p:pos x="146" y="146"/>
    <p:text>Volume provides a "foundation" for the design to be applied on, an accurate volume to be manipulated to construct the replacement part.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05:00.253" idx="9">
    <p:pos x="10" y="10"/>
    <p:text>Can we change the region of interest to be the entire missing part?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10.004" idx="10">
    <p:pos x="10" y="10"/>
    <p:text>Explain why it consists of lines of points and not more "points"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42.240" idx="11">
    <p:pos x="10" y="10"/>
    <p:text>Region would preferably be the entire missing part, possibly add a sketch of the geometry underneath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9:01.985" idx="12">
    <p:pos x="10" y="10"/>
    <p:text>Could always be normal to the drawn surface. We won't necessarily be restricted to 2,5D with this volume, ee collision avoidance and such.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rQjjJksc&amp;id=C4BC38030389DC2D2734CD3B4A76FE8B5521EFA6&amp;thid=OIP.rQjjJksc2igyok3TyUkdwQHaE8&amp;mediaurl=https%3a%2f%2fi1.wp.com%2fwww.onyxscan-lidar.com%2fwp-content%2fuploads%2flidar-point-cloud-classification.jpg%3ffit%3d1000%252C667%26ssl%3d1&amp;cdnurl=https%3a%2f%2fth.bing.com%2fth%2fid%2fR.ad08e3264b1cda2832a24dd3c9491dc1%3frik%3dpu8hVYv%252bdko7zQ%26pid%3dImgRaw%26r%3d0&amp;exph=667&amp;expw=1000&amp;q=point+cloud+to+surface&amp;simid=608043030298328547&amp;FORM=IRPRST&amp;ck=A63E3F8014BB46144520DAD09EFE2639&amp;selectedIndex=27&amp;ajaxhist=0&amp;ajaxserp=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10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will extend the defined region towards the point cloud.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In our case simple z-direction is sufficient.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More complex methods can be thought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However, this approximation is usually enough for 2.5D printing operations due to the small laser-scanning distance.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3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are upscaling the boundary volume to add some design flexibility.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86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8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Surface reconstruction, in our case, is based on a simple Delaunay-Triangulation.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High point cloud density, however, requires further data reduction to avoid mesh faults.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Currently, the settings are recommended to be 200 Faces and an accuracy of 10 mm.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research will look at more advanced reconstruction techniques to increase the degree of automation.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08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reconstructed surface is used to trim a sample object's designed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must decide if we want to progress with the top or bottom part.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5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Afterwards, we use the object to get the part of the surface forming the bottom of the sliced object.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164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Within the last step, we need to merge the sliced object with the cutaway of the surface.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63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Main</a:t>
            </a:r>
            <a:r>
              <a:rPr lang="en-GB" baseline="0" dirty="0" smtClean="0"/>
              <a:t> future challenge Is development of advanced point cloud evaluation.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43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hlinkClick r:id="rId3"/>
              </a:rPr>
              <a:t>point cloud to surface - Bing images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still want to complete the segment to revamp our broken wall.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So, how to get from the point cloud closer</a:t>
            </a:r>
            <a:r>
              <a:rPr lang="en-GB" baseline="0" dirty="0" smtClean="0"/>
              <a:t> </a:t>
            </a:r>
            <a:r>
              <a:rPr lang="en-GB" dirty="0" smtClean="0"/>
              <a:t>to the final object?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1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</a:t>
            </a:r>
            <a:r>
              <a:rPr lang="en-GB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it can also</a:t>
            </a:r>
            <a:r>
              <a:rPr lang="en-GB" baseline="0" dirty="0" smtClean="0"/>
              <a:t> be utilized to define the missing volume.</a:t>
            </a:r>
            <a:endParaRPr lang="en-GB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This</a:t>
            </a:r>
            <a:r>
              <a:rPr lang="en-GB" baseline="0" dirty="0" smtClean="0"/>
              <a:t> can be reconstructed based on an point cloud resulting from a 3D scanning process.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25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have to fill in the missing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However, this highly depends on the final geometry we want to build.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Furthermore, we can not extrapolate the data beyond the point cloud.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1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choose a 3 step approach to perform the reconstruction.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At first, we will define a region of interest.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second step requires the adjustment of the surface parameters, such as density, to reach the required accuracy while avoiding errors.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finally, we will end up with a reconstructed surface for object design.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4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2D </a:t>
            </a:r>
            <a:r>
              <a:rPr lang="de-DE" baseline="0" dirty="0" err="1" smtClean="0"/>
              <a:t>line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laser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depicts</a:t>
            </a:r>
            <a:r>
              <a:rPr lang="de-DE" baseline="0" dirty="0" smtClean="0"/>
              <a:t> multiple „</a:t>
            </a:r>
            <a:r>
              <a:rPr lang="de-DE" baseline="0" dirty="0" err="1" smtClean="0"/>
              <a:t>lines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“</a:t>
            </a: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4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1.jpg"/><Relationship Id="rId4" Type="http://schemas.openxmlformats.org/officeDocument/2006/relationships/image" Target="../media/image3.jpg"/><Relationship Id="rId9" Type="http://schemas.openxmlformats.org/officeDocument/2006/relationships/comments" Target="../comments/commen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2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5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11" Type="http://schemas.openxmlformats.org/officeDocument/2006/relationships/comments" Target="../comments/comment13.xml"/><Relationship Id="rId5" Type="http://schemas.openxmlformats.org/officeDocument/2006/relationships/image" Target="../media/image12.jpg"/><Relationship Id="rId10" Type="http://schemas.openxmlformats.org/officeDocument/2006/relationships/image" Target="../media/image8.jp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comments" Target="../comments/commen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9.jpg"/><Relationship Id="rId4" Type="http://schemas.openxmlformats.org/officeDocument/2006/relationships/image" Target="../media/image3.jpg"/><Relationship Id="rId9" Type="http://schemas.openxmlformats.org/officeDocument/2006/relationships/comments" Target="../comments/commen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3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9.jpg"/><Relationship Id="rId10" Type="http://schemas.openxmlformats.org/officeDocument/2006/relationships/comments" Target="../comments/comment7.xml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9338" t="13726" r="12206" b="8496"/>
          <a:stretch/>
        </p:blipFill>
        <p:spPr>
          <a:xfrm>
            <a:off x="-106295" y="0"/>
            <a:ext cx="12298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275" r="20785" b="-275"/>
          <a:stretch/>
        </p:blipFill>
        <p:spPr>
          <a:xfrm>
            <a:off x="927090" y="1193414"/>
            <a:ext cx="7812288" cy="5211620"/>
          </a:xfrm>
          <a:prstGeom prst="rect">
            <a:avLst/>
          </a:prstGeom>
        </p:spPr>
      </p:pic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2D-sketch above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3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r="20454" b="18765"/>
          <a:stretch/>
        </p:blipFill>
        <p:spPr>
          <a:xfrm>
            <a:off x="437440" y="1367948"/>
            <a:ext cx="8972550" cy="4818212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towards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1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8525" b="11889"/>
          <a:stretch/>
        </p:blipFill>
        <p:spPr>
          <a:xfrm>
            <a:off x="1925555" y="1189218"/>
            <a:ext cx="6149340" cy="5267174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Equal scaling to generate ROI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8184"/>
          <a:stretch/>
        </p:blipFill>
        <p:spPr>
          <a:xfrm>
            <a:off x="887567" y="1266749"/>
            <a:ext cx="8264562" cy="5225683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19928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Subsampling by 10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3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12954" b="4738"/>
          <a:stretch/>
        </p:blipFill>
        <p:spPr>
          <a:xfrm>
            <a:off x="887567" y="1721102"/>
            <a:ext cx="8419783" cy="4780602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Utilization of Delaun</a:t>
            </a: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y-Triangulation </a:t>
            </a:r>
            <a:b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Face-Count 200, Accuracy 10mm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7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Top or bottom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r="22272" b="16290"/>
          <a:stretch/>
        </p:blipFill>
        <p:spPr>
          <a:xfrm>
            <a:off x="517831" y="2472089"/>
            <a:ext cx="4137660" cy="24643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r="9518" b="14089"/>
          <a:stretch/>
        </p:blipFill>
        <p:spPr>
          <a:xfrm>
            <a:off x="5187216" y="931873"/>
            <a:ext cx="4695405" cy="27723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r="27856" b="23952"/>
          <a:stretch/>
        </p:blipFill>
        <p:spPr>
          <a:xfrm>
            <a:off x="5187216" y="3858058"/>
            <a:ext cx="4695404" cy="2596929"/>
          </a:xfrm>
          <a:prstGeom prst="rect">
            <a:avLst/>
          </a:prstGeom>
        </p:spPr>
      </p:pic>
      <p:pic>
        <p:nvPicPr>
          <p:cNvPr id="26" name="Google Shape;441;p19"/>
          <p:cNvPicPr preferRelativeResize="0"/>
          <p:nvPr/>
        </p:nvPicPr>
        <p:blipFill rotWithShape="1">
          <a:blip r:embed="rId8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488;p21"/>
          <p:cNvPicPr preferRelativeResize="0"/>
          <p:nvPr/>
        </p:nvPicPr>
        <p:blipFill rotWithShape="1">
          <a:blip r:embed="rId9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537;p23"/>
          <p:cNvPicPr preferRelativeResize="0"/>
          <p:nvPr/>
        </p:nvPicPr>
        <p:blipFill rotWithShape="1">
          <a:blip r:embed="rId10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8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Slice the surface with the object 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5046" r="14080" b="6114"/>
          <a:stretch/>
        </p:blipFill>
        <p:spPr>
          <a:xfrm>
            <a:off x="887567" y="1721102"/>
            <a:ext cx="8550834" cy="4879716"/>
          </a:xfrm>
          <a:prstGeom prst="rect">
            <a:avLst/>
          </a:prstGeom>
        </p:spPr>
      </p:pic>
      <p:pic>
        <p:nvPicPr>
          <p:cNvPr id="24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" name="Straight Arrow Connector 26"/>
          <p:cNvCxnSpPr>
            <a:stCxn id="24" idx="2"/>
            <a:endCxn id="25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  <a:endCxn id="26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7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13978" r="17727" b="7358"/>
          <a:stretch/>
        </p:blipFill>
        <p:spPr>
          <a:xfrm>
            <a:off x="887567" y="1729399"/>
            <a:ext cx="9257852" cy="4822853"/>
          </a:xfrm>
          <a:prstGeom prst="rect">
            <a:avLst/>
          </a:prstGeom>
        </p:spPr>
      </p:pic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Combination of sliced surface and object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2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Points within the objects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lead to a second wall</a:t>
            </a:r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3791" r="44821"/>
          <a:stretch/>
        </p:blipFill>
        <p:spPr>
          <a:xfrm>
            <a:off x="4383859" y="1844118"/>
            <a:ext cx="3762736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175" r="35125" b="2200"/>
          <a:stretch/>
        </p:blipFill>
        <p:spPr>
          <a:xfrm>
            <a:off x="1020065" y="1844118"/>
            <a:ext cx="3595189" cy="288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8" t="3791" r="46830"/>
          <a:stretch/>
        </p:blipFill>
        <p:spPr>
          <a:xfrm>
            <a:off x="8146595" y="224118"/>
            <a:ext cx="2082061" cy="612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3348990" y="2880360"/>
            <a:ext cx="393192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7600950" y="2720340"/>
            <a:ext cx="1283780" cy="10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396792" y="1138422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09:00-09:30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and workshop introduction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round by students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 Flow Explanation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09:30-11:00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Sensing and data gathering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Robot approach + Rough and Fine scanning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Exploration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11:30-12:30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evaluation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Point-cloud to Volume Exploration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13:30-14:45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Fabrication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studies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14:45-15:30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16:00-18:00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II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reflections on the result</a:t>
            </a:r>
            <a:endParaRPr sz="1000" b="0" i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133"/>
            <a:ext cx="12192001" cy="6868133"/>
          </a:xfrm>
          <a:prstGeom prst="rect">
            <a:avLst/>
          </a:prstGeom>
        </p:spPr>
      </p:pic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286871" y="1043144"/>
            <a:ext cx="75209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Surface creation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Point-cloud to building area</a:t>
            </a:r>
            <a:endParaRPr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6093239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1671576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1969968"/>
            <a:ext cx="4223210" cy="2931215"/>
          </a:xfrm>
          <a:prstGeom prst="rect">
            <a:avLst/>
          </a:prstGeom>
        </p:spPr>
      </p:pic>
      <p:sp>
        <p:nvSpPr>
          <p:cNvPr id="12" name="Google Shape;106;p3"/>
          <p:cNvSpPr/>
          <p:nvPr/>
        </p:nvSpPr>
        <p:spPr>
          <a:xfrm>
            <a:off x="5923226" y="1156405"/>
            <a:ext cx="3400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5961802" y="2934459"/>
            <a:ext cx="271305" cy="1075174"/>
          </a:xfrm>
          <a:prstGeom prst="rightArrow">
            <a:avLst/>
          </a:prstGeom>
          <a:solidFill>
            <a:srgbClr val="1F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442;p19"/>
          <p:cNvSpPr/>
          <p:nvPr/>
        </p:nvSpPr>
        <p:spPr>
          <a:xfrm>
            <a:off x="0" y="819927"/>
            <a:ext cx="56801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oint cloud data evaluation and desired outcome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6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Print-base is a closed surface</a:t>
            </a:r>
            <a:endParaRPr dirty="0"/>
          </a:p>
        </p:txBody>
      </p:sp>
      <p:pic>
        <p:nvPicPr>
          <p:cNvPr id="11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30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Original volume</a:t>
            </a:r>
            <a:endParaRPr dirty="0"/>
          </a:p>
        </p:txBody>
      </p:sp>
      <p:sp>
        <p:nvSpPr>
          <p:cNvPr id="8" name="Google Shape;442;p19"/>
          <p:cNvSpPr/>
          <p:nvPr/>
        </p:nvSpPr>
        <p:spPr>
          <a:xfrm>
            <a:off x="3638550" y="260681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Noor </a:t>
            </a:r>
            <a:r>
              <a:rPr lang="en-US" sz="1800" dirty="0" err="1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frage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Missing volume</a:t>
            </a:r>
            <a:endParaRPr dirty="0"/>
          </a:p>
        </p:txBody>
      </p:sp>
      <p:pic>
        <p:nvPicPr>
          <p:cNvPr id="10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987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3044651" y="2041226"/>
            <a:ext cx="611944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reconstruction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4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Redion</a:t>
            </a: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Raw Point Cloud Data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/>
          <a:stretch/>
        </p:blipFill>
        <p:spPr>
          <a:xfrm>
            <a:off x="523986" y="1845875"/>
            <a:ext cx="9803655" cy="4155634"/>
          </a:xfrm>
          <a:prstGeom prst="rect">
            <a:avLst/>
          </a:prstGeom>
        </p:spPr>
      </p:pic>
      <p:pic>
        <p:nvPicPr>
          <p:cNvPr id="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" name="Straight Arrow Connector 3"/>
          <p:cNvCxnSpPr>
            <a:stCxn id="9" idx="2"/>
            <a:endCxn id="1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0" idx="2"/>
            <a:endCxn id="1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5" y="4597580"/>
            <a:ext cx="1611196" cy="17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Microsoft Office PowerPoint</Application>
  <PresentationFormat>Breitbild</PresentationFormat>
  <Paragraphs>114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Open Sans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Noor Khader</dc:creator>
  <cp:lastModifiedBy>Caner Ince</cp:lastModifiedBy>
  <cp:revision>31</cp:revision>
  <dcterms:created xsi:type="dcterms:W3CDTF">2022-09-22T12:15:33Z</dcterms:created>
  <dcterms:modified xsi:type="dcterms:W3CDTF">2022-10-08T19:36:54Z</dcterms:modified>
</cp:coreProperties>
</file>